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0f2323e198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0f2323e198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0f2323e198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0f2323e198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111cc2b3d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111cc2b3d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111cc2b3d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111cc2b3d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111cc2b3d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111cc2b3d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111cc2b3d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111cc2b3d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111cc2b3d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111cc2b3d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111cc2b3d3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111cc2b3d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111cc2b3d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111cc2b3d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111cc2b3d3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111cc2b3d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0f2323e19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0f2323e19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111cc2b3d3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111cc2b3d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116cf2fbe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116cf2fbe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116cf2fbe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116cf2fbe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116cf2fbe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116cf2fbe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116cf2fbe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116cf2fbe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116cf2fbe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116cf2fbe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116cf2fbe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116cf2fbe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116cf2fbe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116cf2fbe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1231a54d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1231a54d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0f2323e198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0f2323e198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0f2323e198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0f2323e19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0f2323e198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0f2323e19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0f2323e198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0f2323e198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0f2323e198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0f2323e198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0f2323e198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0f2323e198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0f2323e198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0f2323e198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Lecture 2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Conceptual modelling</a:t>
            </a:r>
            <a:endParaRPr/>
          </a:p>
        </p:txBody>
      </p:sp>
      <p:pic>
        <p:nvPicPr>
          <p:cNvPr id="69" name="Google Shape;69;p13"/>
          <p:cNvPicPr preferRelativeResize="0"/>
          <p:nvPr/>
        </p:nvPicPr>
        <p:blipFill rotWithShape="1">
          <a:blip r:embed="rId3">
            <a:alphaModFix/>
          </a:blip>
          <a:srcRect b="7192" l="0" r="48379" t="0"/>
          <a:stretch/>
        </p:blipFill>
        <p:spPr>
          <a:xfrm>
            <a:off x="5207225" y="973400"/>
            <a:ext cx="3532800" cy="3467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0" name="Google Shape;70;p13"/>
          <p:cNvSpPr/>
          <p:nvPr/>
        </p:nvSpPr>
        <p:spPr>
          <a:xfrm>
            <a:off x="3520275" y="2350425"/>
            <a:ext cx="810600" cy="595200"/>
          </a:xfrm>
          <a:prstGeom prst="chevron">
            <a:avLst>
              <a:gd fmla="val 50000" name="adj"/>
            </a:avLst>
          </a:prstGeom>
          <a:solidFill>
            <a:schemeClr val="accent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3"/>
          <p:cNvSpPr/>
          <p:nvPr/>
        </p:nvSpPr>
        <p:spPr>
          <a:xfrm>
            <a:off x="4178475" y="2361179"/>
            <a:ext cx="810600" cy="595200"/>
          </a:xfrm>
          <a:prstGeom prst="chevron">
            <a:avLst>
              <a:gd fmla="val 50000" name="adj"/>
            </a:avLst>
          </a:prstGeom>
          <a:solidFill>
            <a:schemeClr val="accent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Attributes and IC(Integrity Constraint)</a:t>
            </a:r>
            <a:endParaRPr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/>
              <a:t>Examples of attributes:</a:t>
            </a:r>
            <a:endParaRPr b="1"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cs">
                <a:solidFill>
                  <a:schemeClr val="dk1"/>
                </a:solidFill>
              </a:rPr>
              <a:t>surname</a:t>
            </a:r>
            <a:r>
              <a:rPr lang="cs"/>
              <a:t> (attribute) of employee (entity),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cs">
                <a:solidFill>
                  <a:schemeClr val="dk1"/>
                </a:solidFill>
              </a:rPr>
              <a:t>birth certificate number</a:t>
            </a:r>
            <a:r>
              <a:rPr lang="cs"/>
              <a:t> (attribute) of employee (entity),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cs">
                <a:solidFill>
                  <a:schemeClr val="dk1"/>
                </a:solidFill>
              </a:rPr>
              <a:t>date</a:t>
            </a:r>
            <a:r>
              <a:rPr lang="cs"/>
              <a:t> (relation attribute) till which has customer (entity) rent (relation) the copy of movie (entity).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cs"/>
              <a:t>Relation restriction examples (IC):</a:t>
            </a:r>
            <a:r>
              <a:rPr lang="cs"/>
              <a:t> </a:t>
            </a:r>
            <a:endParaRPr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cs"/>
              <a:t>Attribute domain </a:t>
            </a:r>
            <a:r>
              <a:rPr lang="cs">
                <a:solidFill>
                  <a:schemeClr val="dk1"/>
                </a:solidFill>
              </a:rPr>
              <a:t>weight</a:t>
            </a:r>
            <a:r>
              <a:rPr lang="cs"/>
              <a:t> (customer entity) is </a:t>
            </a:r>
            <a:r>
              <a:rPr lang="cs">
                <a:solidFill>
                  <a:schemeClr val="accent3"/>
                </a:solidFill>
              </a:rPr>
              <a:t>integer</a:t>
            </a:r>
            <a:r>
              <a:rPr lang="cs"/>
              <a:t>. 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cs"/>
              <a:t>Attribute </a:t>
            </a:r>
            <a:r>
              <a:rPr lang="cs">
                <a:solidFill>
                  <a:schemeClr val="dk1"/>
                </a:solidFill>
              </a:rPr>
              <a:t>weight</a:t>
            </a:r>
            <a:r>
              <a:rPr lang="cs"/>
              <a:t> (customer entity) must have </a:t>
            </a:r>
            <a:r>
              <a:rPr lang="cs">
                <a:solidFill>
                  <a:schemeClr val="accent3"/>
                </a:solidFill>
              </a:rPr>
              <a:t>only one value </a:t>
            </a:r>
            <a:r>
              <a:rPr lang="cs"/>
              <a:t>(for one customer). 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cs"/>
              <a:t>Attribute </a:t>
            </a:r>
            <a:r>
              <a:rPr lang="cs">
                <a:solidFill>
                  <a:schemeClr val="dk1"/>
                </a:solidFill>
              </a:rPr>
              <a:t>birth certificate number</a:t>
            </a:r>
            <a:r>
              <a:rPr lang="cs"/>
              <a:t> is customer entity’s </a:t>
            </a:r>
            <a:r>
              <a:rPr lang="cs">
                <a:solidFill>
                  <a:schemeClr val="accent3"/>
                </a:solidFill>
              </a:rPr>
              <a:t>primary identifier.</a:t>
            </a:r>
            <a:r>
              <a:rPr lang="cs"/>
              <a:t> 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cs"/>
              <a:t>Attribute </a:t>
            </a:r>
            <a:r>
              <a:rPr lang="cs">
                <a:solidFill>
                  <a:schemeClr val="dk1"/>
                </a:solidFill>
              </a:rPr>
              <a:t>date</a:t>
            </a:r>
            <a:r>
              <a:rPr lang="cs"/>
              <a:t> (of rent relation) can have </a:t>
            </a:r>
            <a:r>
              <a:rPr lang="cs">
                <a:solidFill>
                  <a:schemeClr val="accent3"/>
                </a:solidFill>
              </a:rPr>
              <a:t>maximally one</a:t>
            </a:r>
            <a:r>
              <a:rPr lang="cs"/>
              <a:t> value. 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cs"/>
              <a:t>Attribute </a:t>
            </a:r>
            <a:r>
              <a:rPr lang="cs">
                <a:solidFill>
                  <a:schemeClr val="dk1"/>
                </a:solidFill>
              </a:rPr>
              <a:t>actor</a:t>
            </a:r>
            <a:r>
              <a:rPr lang="cs"/>
              <a:t> of movie entity can have </a:t>
            </a:r>
            <a:r>
              <a:rPr lang="cs">
                <a:solidFill>
                  <a:schemeClr val="accent3"/>
                </a:solidFill>
              </a:rPr>
              <a:t>multi</a:t>
            </a:r>
            <a:r>
              <a:rPr lang="cs"/>
              <a:t> values.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Entity and relation</a:t>
            </a:r>
            <a:endParaRPr/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471900" y="1919075"/>
            <a:ext cx="8222100" cy="3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cs"/>
              <a:t>We distinguish between written and graphic form:</a:t>
            </a:r>
            <a:endParaRPr/>
          </a:p>
        </p:txBody>
      </p:sp>
      <p:sp>
        <p:nvSpPr>
          <p:cNvPr id="137" name="Google Shape;137;p23"/>
          <p:cNvSpPr txBox="1"/>
          <p:nvPr/>
        </p:nvSpPr>
        <p:spPr>
          <a:xfrm>
            <a:off x="522125" y="2406275"/>
            <a:ext cx="4408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Written form: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cs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Entity: </a:t>
            </a:r>
            <a:r>
              <a:rPr lang="c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Cinema</a:t>
            </a:r>
            <a:r>
              <a:rPr lang="cs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c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Movie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Char char="●"/>
            </a:pPr>
            <a:r>
              <a:rPr lang="cs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Relation: </a:t>
            </a:r>
            <a:r>
              <a:rPr lang="cs" sz="1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has_at_program</a:t>
            </a:r>
            <a:r>
              <a:rPr lang="cs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(Cinema, Movie)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23"/>
          <p:cNvSpPr txBox="1"/>
          <p:nvPr/>
        </p:nvSpPr>
        <p:spPr>
          <a:xfrm>
            <a:off x="5002525" y="2373075"/>
            <a:ext cx="4111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Graphical form: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000" y="3018300"/>
            <a:ext cx="4125499" cy="110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/>
          <p:nvPr/>
        </p:nvSpPr>
        <p:spPr>
          <a:xfrm>
            <a:off x="723725" y="3355200"/>
            <a:ext cx="4005600" cy="434100"/>
          </a:xfrm>
          <a:prstGeom prst="chevron">
            <a:avLst>
              <a:gd fmla="val 50000" name="adj"/>
            </a:avLst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Note:</a:t>
            </a:r>
            <a:r>
              <a:rPr lang="cs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we will mostly use binary ER notation (Oracle tool Data Modeller)</a:t>
            </a:r>
            <a:endParaRPr sz="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Attributes</a:t>
            </a:r>
            <a:endParaRPr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2075" y="1992975"/>
            <a:ext cx="455295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Cardinality 1:1</a:t>
            </a:r>
            <a:endParaRPr/>
          </a:p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244975" y="1946850"/>
            <a:ext cx="51561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cs">
                <a:solidFill>
                  <a:schemeClr val="dk1"/>
                </a:solidFill>
              </a:rPr>
              <a:t>Cinema</a:t>
            </a:r>
            <a:r>
              <a:rPr lang="cs"/>
              <a:t> shows </a:t>
            </a:r>
            <a:r>
              <a:rPr lang="cs">
                <a:solidFill>
                  <a:schemeClr val="accent3"/>
                </a:solidFill>
              </a:rPr>
              <a:t>maximally one</a:t>
            </a:r>
            <a:r>
              <a:rPr lang="cs"/>
              <a:t> movie.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cs">
                <a:solidFill>
                  <a:schemeClr val="dk1"/>
                </a:solidFill>
              </a:rPr>
              <a:t>Move</a:t>
            </a:r>
            <a:r>
              <a:rPr lang="cs"/>
              <a:t> is at the program of </a:t>
            </a:r>
            <a:r>
              <a:rPr lang="cs">
                <a:solidFill>
                  <a:schemeClr val="accent3"/>
                </a:solidFill>
              </a:rPr>
              <a:t>maximally one</a:t>
            </a:r>
            <a:r>
              <a:rPr lang="cs"/>
              <a:t> cinema</a:t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2646" y="2406925"/>
            <a:ext cx="3837475" cy="137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57326"/>
            <a:ext cx="4904951" cy="9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5"/>
          <p:cNvSpPr/>
          <p:nvPr/>
        </p:nvSpPr>
        <p:spPr>
          <a:xfrm>
            <a:off x="1635625" y="3486075"/>
            <a:ext cx="2531100" cy="737400"/>
          </a:xfrm>
          <a:prstGeom prst="upArrowCallout">
            <a:avLst>
              <a:gd fmla="val 11369" name="adj1"/>
              <a:gd fmla="val 25000" name="adj2"/>
              <a:gd fmla="val 24748" name="adj3"/>
              <a:gd fmla="val 64977" name="adj4"/>
            </a:avLst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900">
                <a:solidFill>
                  <a:schemeClr val="dk2"/>
                </a:solidFill>
              </a:rPr>
              <a:t>Note:</a:t>
            </a:r>
            <a:r>
              <a:rPr lang="cs" sz="900">
                <a:solidFill>
                  <a:schemeClr val="dk2"/>
                </a:solidFill>
              </a:rPr>
              <a:t> obligation/non-obligation of partiality in a relationship  will be discussed later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Cardinality 1:N</a:t>
            </a:r>
            <a:endParaRPr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471900" y="1919075"/>
            <a:ext cx="4419300" cy="10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cs" sz="1600">
                <a:solidFill>
                  <a:schemeClr val="dk1"/>
                </a:solidFill>
              </a:rPr>
              <a:t>Cinema</a:t>
            </a:r>
            <a:r>
              <a:rPr lang="cs" sz="1600"/>
              <a:t> </a:t>
            </a:r>
            <a:r>
              <a:rPr lang="cs" sz="1600">
                <a:solidFill>
                  <a:schemeClr val="accent3"/>
                </a:solidFill>
              </a:rPr>
              <a:t>can</a:t>
            </a:r>
            <a:r>
              <a:rPr lang="cs" sz="1600"/>
              <a:t> show </a:t>
            </a:r>
            <a:r>
              <a:rPr lang="cs" sz="1600">
                <a:solidFill>
                  <a:schemeClr val="accent3"/>
                </a:solidFill>
              </a:rPr>
              <a:t>more</a:t>
            </a:r>
            <a:r>
              <a:rPr lang="cs" sz="1600"/>
              <a:t> movies.</a:t>
            </a:r>
            <a:endParaRPr sz="1600"/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cs" sz="1600"/>
              <a:t>The </a:t>
            </a:r>
            <a:r>
              <a:rPr lang="cs" sz="1600">
                <a:solidFill>
                  <a:schemeClr val="dk1"/>
                </a:solidFill>
              </a:rPr>
              <a:t>movie</a:t>
            </a:r>
            <a:r>
              <a:rPr lang="cs" sz="1600"/>
              <a:t> is shown at the program of maximally </a:t>
            </a:r>
            <a:r>
              <a:rPr lang="cs" sz="1600">
                <a:solidFill>
                  <a:schemeClr val="accent3"/>
                </a:solidFill>
              </a:rPr>
              <a:t>one cinema</a:t>
            </a:r>
            <a:r>
              <a:rPr lang="cs" sz="1600"/>
              <a:t>.</a:t>
            </a:r>
            <a:endParaRPr sz="1600"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1121" y="1904250"/>
            <a:ext cx="3837475" cy="1378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26"/>
          <p:cNvCxnSpPr/>
          <p:nvPr/>
        </p:nvCxnSpPr>
        <p:spPr>
          <a:xfrm>
            <a:off x="5567100" y="2401250"/>
            <a:ext cx="2431800" cy="141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" name="Google Shape;164;p26"/>
          <p:cNvCxnSpPr/>
          <p:nvPr/>
        </p:nvCxnSpPr>
        <p:spPr>
          <a:xfrm>
            <a:off x="5528175" y="2401250"/>
            <a:ext cx="2453100" cy="615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" name="Google Shape;165;p26"/>
          <p:cNvCxnSpPr/>
          <p:nvPr/>
        </p:nvCxnSpPr>
        <p:spPr>
          <a:xfrm>
            <a:off x="5535250" y="2387075"/>
            <a:ext cx="24390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6" name="Google Shape;16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675" y="3497825"/>
            <a:ext cx="6282525" cy="126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Cardinality M:N</a:t>
            </a:r>
            <a:endParaRPr/>
          </a:p>
        </p:txBody>
      </p:sp>
      <p:sp>
        <p:nvSpPr>
          <p:cNvPr id="172" name="Google Shape;172;p27"/>
          <p:cNvSpPr txBox="1"/>
          <p:nvPr>
            <p:ph idx="1" type="body"/>
          </p:nvPr>
        </p:nvSpPr>
        <p:spPr>
          <a:xfrm>
            <a:off x="471900" y="1919075"/>
            <a:ext cx="4419300" cy="10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cs" sz="1600">
                <a:solidFill>
                  <a:schemeClr val="dk1"/>
                </a:solidFill>
              </a:rPr>
              <a:t>Cinema</a:t>
            </a:r>
            <a:r>
              <a:rPr lang="cs" sz="1600"/>
              <a:t> </a:t>
            </a:r>
            <a:r>
              <a:rPr lang="cs" sz="1600">
                <a:solidFill>
                  <a:schemeClr val="accent3"/>
                </a:solidFill>
              </a:rPr>
              <a:t>can</a:t>
            </a:r>
            <a:r>
              <a:rPr lang="cs" sz="1600"/>
              <a:t> show </a:t>
            </a:r>
            <a:r>
              <a:rPr lang="cs" sz="1600">
                <a:solidFill>
                  <a:schemeClr val="accent3"/>
                </a:solidFill>
              </a:rPr>
              <a:t>more</a:t>
            </a:r>
            <a:r>
              <a:rPr lang="cs" sz="1600"/>
              <a:t> movies.</a:t>
            </a:r>
            <a:endParaRPr sz="1600"/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cs" sz="1600"/>
              <a:t>The </a:t>
            </a:r>
            <a:r>
              <a:rPr lang="cs" sz="1600">
                <a:solidFill>
                  <a:schemeClr val="dk1"/>
                </a:solidFill>
              </a:rPr>
              <a:t>movie</a:t>
            </a:r>
            <a:r>
              <a:rPr lang="cs" sz="1600"/>
              <a:t> can be shown at the program of </a:t>
            </a:r>
            <a:r>
              <a:rPr lang="cs" sz="1600">
                <a:solidFill>
                  <a:schemeClr val="accent3"/>
                </a:solidFill>
              </a:rPr>
              <a:t>many</a:t>
            </a:r>
            <a:r>
              <a:rPr lang="cs" sz="1600">
                <a:solidFill>
                  <a:schemeClr val="accent3"/>
                </a:solidFill>
              </a:rPr>
              <a:t> cinemas</a:t>
            </a:r>
            <a:r>
              <a:rPr lang="cs" sz="1600"/>
              <a:t>.</a:t>
            </a:r>
            <a:endParaRPr sz="1600"/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1121" y="1904250"/>
            <a:ext cx="3837475" cy="1378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" name="Google Shape;174;p27"/>
          <p:cNvCxnSpPr/>
          <p:nvPr/>
        </p:nvCxnSpPr>
        <p:spPr>
          <a:xfrm>
            <a:off x="5567100" y="2401250"/>
            <a:ext cx="2431800" cy="141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5" name="Google Shape;175;p27"/>
          <p:cNvCxnSpPr/>
          <p:nvPr/>
        </p:nvCxnSpPr>
        <p:spPr>
          <a:xfrm>
            <a:off x="5528175" y="2401250"/>
            <a:ext cx="2453100" cy="615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6" name="Google Shape;176;p27"/>
          <p:cNvCxnSpPr/>
          <p:nvPr/>
        </p:nvCxnSpPr>
        <p:spPr>
          <a:xfrm>
            <a:off x="5535250" y="2387075"/>
            <a:ext cx="24390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7" name="Google Shape;177;p27"/>
          <p:cNvCxnSpPr/>
          <p:nvPr/>
        </p:nvCxnSpPr>
        <p:spPr>
          <a:xfrm rot="10800000">
            <a:off x="5570600" y="2249025"/>
            <a:ext cx="2407200" cy="460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8" name="Google Shape;178;p27"/>
          <p:cNvCxnSpPr/>
          <p:nvPr/>
        </p:nvCxnSpPr>
        <p:spPr>
          <a:xfrm rot="10800000">
            <a:off x="5549525" y="2694925"/>
            <a:ext cx="2449500" cy="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9" name="Google Shape;179;p27"/>
          <p:cNvCxnSpPr/>
          <p:nvPr/>
        </p:nvCxnSpPr>
        <p:spPr>
          <a:xfrm flipH="1">
            <a:off x="5581325" y="2716300"/>
            <a:ext cx="2417700" cy="290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80" name="Google Shape;180;p27"/>
          <p:cNvCxnSpPr/>
          <p:nvPr/>
        </p:nvCxnSpPr>
        <p:spPr>
          <a:xfrm rot="10800000">
            <a:off x="5549425" y="2369500"/>
            <a:ext cx="2474400" cy="45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81" name="Google Shape;181;p27"/>
          <p:cNvCxnSpPr/>
          <p:nvPr/>
        </p:nvCxnSpPr>
        <p:spPr>
          <a:xfrm flipH="1">
            <a:off x="5563575" y="2429575"/>
            <a:ext cx="2439000" cy="109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182" name="Google Shape;18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825" y="3582950"/>
            <a:ext cx="6317051" cy="126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Participation in the relationship (partiality)</a:t>
            </a:r>
            <a:endParaRPr/>
          </a:p>
        </p:txBody>
      </p:sp>
      <p:sp>
        <p:nvSpPr>
          <p:cNvPr id="188" name="Google Shape;188;p28"/>
          <p:cNvSpPr txBox="1"/>
          <p:nvPr>
            <p:ph idx="1" type="body"/>
          </p:nvPr>
        </p:nvSpPr>
        <p:spPr>
          <a:xfrm>
            <a:off x="411750" y="1858450"/>
            <a:ext cx="6284700" cy="32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cs"/>
              <a:t>M</a:t>
            </a:r>
            <a:r>
              <a:rPr b="1" lang="cs"/>
              <a:t>andatory participation</a:t>
            </a:r>
            <a:r>
              <a:rPr lang="cs"/>
              <a:t> (usually full line or “1“):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cs"/>
              <a:t>All instances </a:t>
            </a:r>
            <a:r>
              <a:rPr lang="cs">
                <a:solidFill>
                  <a:schemeClr val="accent3"/>
                </a:solidFill>
              </a:rPr>
              <a:t>must be</a:t>
            </a:r>
            <a:r>
              <a:rPr lang="cs"/>
              <a:t> connected to the relationship.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cs">
                <a:solidFill>
                  <a:schemeClr val="dk1"/>
                </a:solidFill>
              </a:rPr>
              <a:t>Cinema</a:t>
            </a:r>
            <a:r>
              <a:rPr lang="cs"/>
              <a:t> </a:t>
            </a:r>
            <a:r>
              <a:rPr lang="cs">
                <a:solidFill>
                  <a:schemeClr val="accent3"/>
                </a:solidFill>
              </a:rPr>
              <a:t>has to have</a:t>
            </a:r>
            <a:r>
              <a:rPr lang="cs"/>
              <a:t> at least one movie on the program.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cs">
                <a:solidFill>
                  <a:schemeClr val="dk1"/>
                </a:solidFill>
              </a:rPr>
              <a:t>Movie</a:t>
            </a:r>
            <a:r>
              <a:rPr lang="cs"/>
              <a:t> </a:t>
            </a:r>
            <a:r>
              <a:rPr lang="cs">
                <a:solidFill>
                  <a:schemeClr val="accent3"/>
                </a:solidFill>
              </a:rPr>
              <a:t>has to be</a:t>
            </a:r>
            <a:r>
              <a:rPr lang="cs"/>
              <a:t> at least on one cinema program.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cs"/>
              <a:t>Optional participation</a:t>
            </a:r>
            <a:r>
              <a:rPr lang="cs"/>
              <a:t> (usually dashed line or “0“):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cs"/>
              <a:t>Each instances </a:t>
            </a:r>
            <a:r>
              <a:rPr lang="cs">
                <a:solidFill>
                  <a:schemeClr val="accent3"/>
                </a:solidFill>
              </a:rPr>
              <a:t>can, but does not have to be</a:t>
            </a:r>
            <a:r>
              <a:rPr lang="cs"/>
              <a:t> connected to the relationship.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cs">
                <a:solidFill>
                  <a:schemeClr val="dk1"/>
                </a:solidFill>
              </a:rPr>
              <a:t>Cinema</a:t>
            </a:r>
            <a:r>
              <a:rPr lang="cs"/>
              <a:t> </a:t>
            </a:r>
            <a:r>
              <a:rPr lang="cs">
                <a:solidFill>
                  <a:schemeClr val="accent3"/>
                </a:solidFill>
              </a:rPr>
              <a:t>does not have to have</a:t>
            </a:r>
            <a:r>
              <a:rPr lang="cs"/>
              <a:t> a movie on the program. 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cs"/>
              <a:t>(We can register a cinema without movie)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cs"/>
              <a:t>We can register </a:t>
            </a:r>
            <a:r>
              <a:rPr lang="cs">
                <a:solidFill>
                  <a:schemeClr val="dk1"/>
                </a:solidFill>
              </a:rPr>
              <a:t>movies</a:t>
            </a:r>
            <a:r>
              <a:rPr lang="cs"/>
              <a:t> which </a:t>
            </a:r>
            <a:r>
              <a:rPr lang="cs">
                <a:solidFill>
                  <a:schemeClr val="accent3"/>
                </a:solidFill>
              </a:rPr>
              <a:t>are not on the program</a:t>
            </a:r>
            <a:r>
              <a:rPr lang="cs"/>
              <a:t> of any cinema.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cs"/>
              <a:t>(Movie does not have to be on a program.)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5550" y="1858450"/>
            <a:ext cx="2244373" cy="2670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1:N - </a:t>
            </a:r>
            <a:r>
              <a:rPr lang="cs"/>
              <a:t>O</a:t>
            </a:r>
            <a:r>
              <a:rPr lang="cs"/>
              <a:t>ptional participation – different notations</a:t>
            </a:r>
            <a:endParaRPr/>
          </a:p>
        </p:txBody>
      </p:sp>
      <p:sp>
        <p:nvSpPr>
          <p:cNvPr id="195" name="Google Shape;195;p2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>
                <a:solidFill>
                  <a:schemeClr val="dk1"/>
                </a:solidFill>
              </a:rPr>
              <a:t>Cinema</a:t>
            </a:r>
            <a:r>
              <a:rPr lang="cs"/>
              <a:t> </a:t>
            </a:r>
            <a:r>
              <a:rPr lang="cs">
                <a:solidFill>
                  <a:schemeClr val="accent3"/>
                </a:solidFill>
              </a:rPr>
              <a:t>can have</a:t>
            </a:r>
            <a:r>
              <a:rPr lang="cs"/>
              <a:t> more </a:t>
            </a:r>
            <a:r>
              <a:rPr lang="cs">
                <a:solidFill>
                  <a:schemeClr val="dk1"/>
                </a:solidFill>
              </a:rPr>
              <a:t>movies</a:t>
            </a:r>
            <a:r>
              <a:rPr lang="cs"/>
              <a:t> on the program (or none).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cs">
                <a:solidFill>
                  <a:schemeClr val="dk1"/>
                </a:solidFill>
              </a:rPr>
              <a:t>Movie</a:t>
            </a:r>
            <a:r>
              <a:rPr lang="cs"/>
              <a:t> is on the program of exactly </a:t>
            </a:r>
            <a:r>
              <a:rPr lang="cs">
                <a:solidFill>
                  <a:schemeClr val="accent3"/>
                </a:solidFill>
              </a:rPr>
              <a:t>one</a:t>
            </a:r>
            <a:r>
              <a:rPr lang="cs"/>
              <a:t> cinema.</a:t>
            </a:r>
            <a:endParaRPr/>
          </a:p>
        </p:txBody>
      </p:sp>
      <p:pic>
        <p:nvPicPr>
          <p:cNvPr id="196" name="Google Shape;1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4650" y="2954351"/>
            <a:ext cx="3719274" cy="203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1:N - Mandatory participation – different notations</a:t>
            </a:r>
            <a:endParaRPr/>
          </a:p>
        </p:txBody>
      </p:sp>
      <p:sp>
        <p:nvSpPr>
          <p:cNvPr id="202" name="Google Shape;202;p3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>
                <a:solidFill>
                  <a:schemeClr val="dk1"/>
                </a:solidFill>
              </a:rPr>
              <a:t>Cinema</a:t>
            </a:r>
            <a:r>
              <a:rPr lang="cs"/>
              <a:t> </a:t>
            </a:r>
            <a:r>
              <a:rPr lang="cs">
                <a:solidFill>
                  <a:schemeClr val="accent3"/>
                </a:solidFill>
              </a:rPr>
              <a:t>has to have at least one</a:t>
            </a:r>
            <a:r>
              <a:rPr lang="cs"/>
              <a:t> movie on the program (</a:t>
            </a:r>
            <a:r>
              <a:rPr lang="cs">
                <a:solidFill>
                  <a:schemeClr val="accent3"/>
                </a:solidFill>
              </a:rPr>
              <a:t>or many</a:t>
            </a:r>
            <a:r>
              <a:rPr lang="cs"/>
              <a:t>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cs">
                <a:solidFill>
                  <a:schemeClr val="dk1"/>
                </a:solidFill>
              </a:rPr>
              <a:t>Movie</a:t>
            </a:r>
            <a:r>
              <a:rPr lang="cs"/>
              <a:t> is on the program of exactly </a:t>
            </a:r>
            <a:r>
              <a:rPr lang="cs">
                <a:solidFill>
                  <a:schemeClr val="accent3"/>
                </a:solidFill>
              </a:rPr>
              <a:t>one</a:t>
            </a:r>
            <a:r>
              <a:rPr lang="cs"/>
              <a:t> cinema.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9350" y="2945750"/>
            <a:ext cx="3786524" cy="207614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/>
          <p:nvPr/>
        </p:nvSpPr>
        <p:spPr>
          <a:xfrm>
            <a:off x="6639700" y="3902175"/>
            <a:ext cx="1702800" cy="1054800"/>
          </a:xfrm>
          <a:prstGeom prst="wedgeEllipseCallout">
            <a:avLst>
              <a:gd fmla="val -84094" name="adj1"/>
              <a:gd fmla="val -18454" name="adj2"/>
            </a:avLst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How do we initialize such database?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Identification dependency, weak entity</a:t>
            </a:r>
            <a:endParaRPr/>
          </a:p>
        </p:txBody>
      </p:sp>
      <p:sp>
        <p:nvSpPr>
          <p:cNvPr id="210" name="Google Shape;210;p31"/>
          <p:cNvSpPr txBox="1"/>
          <p:nvPr>
            <p:ph idx="1" type="body"/>
          </p:nvPr>
        </p:nvSpPr>
        <p:spPr>
          <a:xfrm>
            <a:off x="471900" y="1919075"/>
            <a:ext cx="8222100" cy="30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cs" sz="1465">
                <a:solidFill>
                  <a:schemeClr val="dk1"/>
                </a:solidFill>
              </a:rPr>
              <a:t>Entity</a:t>
            </a:r>
            <a:r>
              <a:rPr lang="cs" sz="1465"/>
              <a:t> is </a:t>
            </a:r>
            <a:r>
              <a:rPr lang="cs" sz="1465">
                <a:solidFill>
                  <a:schemeClr val="accent3"/>
                </a:solidFill>
              </a:rPr>
              <a:t>identified</a:t>
            </a:r>
            <a:r>
              <a:rPr lang="cs" sz="1465"/>
              <a:t> (partially or totally) </a:t>
            </a:r>
            <a:r>
              <a:rPr lang="cs" sz="1465">
                <a:solidFill>
                  <a:schemeClr val="accent3"/>
                </a:solidFill>
              </a:rPr>
              <a:t>by the relationship</a:t>
            </a:r>
            <a:r>
              <a:rPr lang="cs" sz="1465"/>
              <a:t> to another entity (entities). </a:t>
            </a:r>
            <a:endParaRPr sz="146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46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46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46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46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cs" sz="1465">
                <a:solidFill>
                  <a:schemeClr val="dk1"/>
                </a:solidFill>
              </a:rPr>
              <a:t>Weak entity</a:t>
            </a:r>
            <a:r>
              <a:rPr lang="cs" sz="1465"/>
              <a:t> has its own attribute (</a:t>
            </a:r>
            <a:r>
              <a:rPr lang="cs" sz="1465">
                <a:solidFill>
                  <a:schemeClr val="accent3"/>
                </a:solidFill>
              </a:rPr>
              <a:t>room_number, zoo_id</a:t>
            </a:r>
            <a:r>
              <a:rPr lang="cs" sz="1465"/>
              <a:t>) which is a part of (</a:t>
            </a:r>
            <a:r>
              <a:rPr b="1" lang="cs" sz="1465"/>
              <a:t>compound)</a:t>
            </a:r>
            <a:r>
              <a:rPr lang="cs" sz="1465"/>
              <a:t> identifier (</a:t>
            </a:r>
            <a:r>
              <a:rPr lang="cs" sz="1465">
                <a:solidFill>
                  <a:schemeClr val="accent3"/>
                </a:solidFill>
              </a:rPr>
              <a:t>block_number, id</a:t>
            </a:r>
            <a:r>
              <a:rPr lang="cs" sz="1465"/>
              <a:t>) =&gt; PK of weak entity Room = </a:t>
            </a:r>
            <a:r>
              <a:rPr lang="cs" sz="1465">
                <a:solidFill>
                  <a:schemeClr val="accent3"/>
                </a:solidFill>
              </a:rPr>
              <a:t>block_number,room_number</a:t>
            </a:r>
            <a:endParaRPr sz="1465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rPr lang="cs" sz="1465">
                <a:solidFill>
                  <a:schemeClr val="accent3"/>
                </a:solidFill>
              </a:rPr>
              <a:t>Situation 1</a:t>
            </a:r>
            <a:r>
              <a:rPr lang="cs" sz="1465"/>
              <a:t>: A weak entity has its own attribute(room_id,zoo_id) involved in identification. In this case, the cardinality may be 1:N</a:t>
            </a:r>
            <a:endParaRPr sz="1465">
              <a:solidFill>
                <a:schemeClr val="accent3"/>
              </a:solidFill>
            </a:endParaRPr>
          </a:p>
        </p:txBody>
      </p:sp>
      <p:pic>
        <p:nvPicPr>
          <p:cNvPr id="211" name="Google Shape;21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625" y="2318350"/>
            <a:ext cx="5744375" cy="124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Conceptual modelling</a:t>
            </a:r>
            <a:endParaRPr/>
          </a:p>
        </p:txBody>
      </p:sp>
      <p:sp>
        <p:nvSpPr>
          <p:cNvPr id="77" name="Google Shape;77;p14"/>
          <p:cNvSpPr txBox="1"/>
          <p:nvPr>
            <p:ph idx="1" type="body"/>
          </p:nvPr>
        </p:nvSpPr>
        <p:spPr>
          <a:xfrm>
            <a:off x="471900" y="1919075"/>
            <a:ext cx="8222100" cy="30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cs"/>
              <a:t>Data view levels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cs"/>
              <a:t>Motivation – why conceptual model?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cs"/>
              <a:t>Suitable approaches for Information System (IS) design from the database point of view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cs"/>
              <a:t>The object oriented IS design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cs"/>
              <a:t>Conceptual model fragments =&gt; Entities (classes), relations (associations), attributes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cs"/>
              <a:t>ER model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cs"/>
              <a:t>Partiality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cs"/>
              <a:t>Identification dependency, weak entity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cs"/>
              <a:t>M:N relationship decomposition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cs"/>
              <a:t>Recursive relationship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cs"/>
              <a:t>ISA hierarchy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Identification dependency, weak entity</a:t>
            </a:r>
            <a:endParaRPr/>
          </a:p>
        </p:txBody>
      </p:sp>
      <p:sp>
        <p:nvSpPr>
          <p:cNvPr id="217" name="Google Shape;217;p3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1500">
                <a:solidFill>
                  <a:schemeClr val="accent3"/>
                </a:solidFill>
              </a:rPr>
              <a:t>Situation 2: </a:t>
            </a:r>
            <a:r>
              <a:rPr lang="cs" sz="1500"/>
              <a:t>The weak entity </a:t>
            </a:r>
            <a:r>
              <a:rPr lang="cs" sz="1500">
                <a:solidFill>
                  <a:schemeClr val="accent3"/>
                </a:solidFill>
              </a:rPr>
              <a:t>does not have its own attribute</a:t>
            </a:r>
            <a:r>
              <a:rPr lang="cs" sz="1500"/>
              <a:t> that contributes to identification. In this case, the relationship may have a cardinality of only 1:1. At most one identification dependent may belong to one owner instance.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cs" sz="1500"/>
              <a:t>Each person may have at most one profile.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8" name="Google Shape;21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8350" y="3720175"/>
            <a:ext cx="4977325" cy="87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Attributes in relationship – motivation</a:t>
            </a:r>
            <a:endParaRPr/>
          </a:p>
        </p:txBody>
      </p:sp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s"/>
              <a:t>Chen’s notation allows to introduce attributes in relationship.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s"/>
              <a:t>Binary notation (and also UML Class Diagram) requires explicit relationship decomposition to introduce attributes to relationship.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163" y="3241963"/>
            <a:ext cx="5343525" cy="11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M:N relationship decomposition</a:t>
            </a:r>
            <a:endParaRPr/>
          </a:p>
        </p:txBody>
      </p:sp>
      <p:sp>
        <p:nvSpPr>
          <p:cNvPr id="231" name="Google Shape;231;p3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Each M:N relationship can be decomposed into 2 1:N relationships. Either we provide strong entity: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cs"/>
              <a:t>or we can use identification dependency (on both strong entities):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963" y="2636925"/>
            <a:ext cx="7991475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938" y="4076700"/>
            <a:ext cx="7991475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4"/>
          <p:cNvSpPr/>
          <p:nvPr/>
        </p:nvSpPr>
        <p:spPr>
          <a:xfrm>
            <a:off x="3271850" y="4446050"/>
            <a:ext cx="339000" cy="4185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4"/>
          <p:cNvSpPr/>
          <p:nvPr/>
        </p:nvSpPr>
        <p:spPr>
          <a:xfrm>
            <a:off x="5479550" y="4446050"/>
            <a:ext cx="339000" cy="4185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Attributes in relationship – solution</a:t>
            </a:r>
            <a:endParaRPr/>
          </a:p>
        </p:txBody>
      </p:sp>
      <p:sp>
        <p:nvSpPr>
          <p:cNvPr id="241" name="Google Shape;241;p35"/>
          <p:cNvSpPr txBox="1"/>
          <p:nvPr>
            <p:ph idx="1" type="body"/>
          </p:nvPr>
        </p:nvSpPr>
        <p:spPr>
          <a:xfrm>
            <a:off x="460950" y="1913800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Using identification dependency: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cs"/>
              <a:t>Using strong entity and (artificial) identifier:</a:t>
            </a:r>
            <a:endParaRPr/>
          </a:p>
        </p:txBody>
      </p:sp>
      <p:pic>
        <p:nvPicPr>
          <p:cNvPr id="242" name="Google Shape;24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950" y="2396650"/>
            <a:ext cx="6193825" cy="104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000" y="3756782"/>
            <a:ext cx="6039724" cy="1269268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5"/>
          <p:cNvSpPr/>
          <p:nvPr/>
        </p:nvSpPr>
        <p:spPr>
          <a:xfrm>
            <a:off x="866625" y="2606425"/>
            <a:ext cx="339000" cy="4185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5"/>
          <p:cNvSpPr/>
          <p:nvPr/>
        </p:nvSpPr>
        <p:spPr>
          <a:xfrm>
            <a:off x="5480600" y="2707825"/>
            <a:ext cx="339000" cy="4185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6" name="Google Shape;246;p35"/>
          <p:cNvCxnSpPr/>
          <p:nvPr/>
        </p:nvCxnSpPr>
        <p:spPr>
          <a:xfrm>
            <a:off x="1340950" y="2983200"/>
            <a:ext cx="1797300" cy="42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" name="Google Shape;247;p35"/>
          <p:cNvCxnSpPr/>
          <p:nvPr/>
        </p:nvCxnSpPr>
        <p:spPr>
          <a:xfrm flipH="1">
            <a:off x="3138245" y="3065437"/>
            <a:ext cx="2307300" cy="609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8" name="Google Shape;248;p35"/>
          <p:cNvSpPr/>
          <p:nvPr/>
        </p:nvSpPr>
        <p:spPr>
          <a:xfrm>
            <a:off x="4926975" y="1672225"/>
            <a:ext cx="2029800" cy="819300"/>
          </a:xfrm>
          <a:prstGeom prst="wedgeEllipseCallout">
            <a:avLst>
              <a:gd fmla="val -41503" name="adj1"/>
              <a:gd fmla="val 122269" name="adj2"/>
            </a:avLst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1000"/>
              <a:t>IDs of strong entities become the Primary Key of the weak entity</a:t>
            </a:r>
            <a:endParaRPr sz="1000"/>
          </a:p>
        </p:txBody>
      </p:sp>
      <p:sp>
        <p:nvSpPr>
          <p:cNvPr id="249" name="Google Shape;249;p35"/>
          <p:cNvSpPr/>
          <p:nvPr/>
        </p:nvSpPr>
        <p:spPr>
          <a:xfrm>
            <a:off x="7019400" y="3090775"/>
            <a:ext cx="2029800" cy="928500"/>
          </a:xfrm>
          <a:prstGeom prst="wedgeEllipseCallout">
            <a:avLst>
              <a:gd fmla="val -225583" name="adj1"/>
              <a:gd fmla="val 112060" name="adj2"/>
            </a:avLst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1000"/>
              <a:t>In this case the entity IDs will be used as foreign keys (they will not be part of the Primary Key)</a:t>
            </a: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Recursive relationship</a:t>
            </a:r>
            <a:endParaRPr/>
          </a:p>
        </p:txBody>
      </p:sp>
      <p:sp>
        <p:nvSpPr>
          <p:cNvPr id="255" name="Google Shape;255;p3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Is used to express relationship between two instances of the same entity. Direct supervisor, parent-child, component-part, ...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3700" y="2800838"/>
            <a:ext cx="2514600" cy="16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6"/>
          <p:cNvSpPr/>
          <p:nvPr/>
        </p:nvSpPr>
        <p:spPr>
          <a:xfrm>
            <a:off x="3900925" y="3446925"/>
            <a:ext cx="339000" cy="4185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6"/>
          <p:cNvSpPr/>
          <p:nvPr/>
        </p:nvSpPr>
        <p:spPr>
          <a:xfrm>
            <a:off x="5485350" y="2660725"/>
            <a:ext cx="3208500" cy="1834200"/>
          </a:xfrm>
          <a:prstGeom prst="wedgeEllipseCallout">
            <a:avLst>
              <a:gd fmla="val -90695" name="adj1"/>
              <a:gd fmla="val -6769" name="adj2"/>
            </a:avLst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900"/>
              <a:t>The crow's foot symbol says that this entity will have a different parent record ID (ID) key. We often call it by the relationship - it has a child id. There will be an intergrid constraint (IC) saying that the child ID must always be greater than the parent.</a:t>
            </a:r>
            <a:endParaRPr sz="9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ISA hierarchy</a:t>
            </a:r>
            <a:endParaRPr/>
          </a:p>
        </p:txBody>
      </p:sp>
      <p:sp>
        <p:nvSpPr>
          <p:cNvPr id="264" name="Google Shape;264;p3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Shortcut of ”Is a“ Careful, in strict ER modeling there is a requirement that exactly one sub-type instance of each super-type instance exists.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cs"/>
              <a:t>⇒ not suitable for roles (i.e. person - student/teacher, ...), identification dependency is better solution for this case.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147" y="3250447"/>
            <a:ext cx="1474400" cy="176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950" y="2883775"/>
            <a:ext cx="3626331" cy="183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ISA hierarchy decomposition</a:t>
            </a:r>
            <a:endParaRPr/>
          </a:p>
        </p:txBody>
      </p:sp>
      <p:sp>
        <p:nvSpPr>
          <p:cNvPr id="272" name="Google Shape;272;p38"/>
          <p:cNvSpPr txBox="1"/>
          <p:nvPr>
            <p:ph idx="1" type="body"/>
          </p:nvPr>
        </p:nvSpPr>
        <p:spPr>
          <a:xfrm>
            <a:off x="460950" y="2030050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cs"/>
              <a:t>You should be careful… ISA </a:t>
            </a:r>
            <a:r>
              <a:rPr lang="cs"/>
              <a:t>decomposition</a:t>
            </a:r>
            <a:r>
              <a:rPr lang="cs"/>
              <a:t> look like that (the relationships are in the ISA diagram hidden, but still exists).</a:t>
            </a:r>
            <a:endParaRPr/>
          </a:p>
        </p:txBody>
      </p:sp>
      <p:sp>
        <p:nvSpPr>
          <p:cNvPr id="273" name="Google Shape;273;p3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 </a:t>
            </a:r>
            <a:endParaRPr/>
          </a:p>
        </p:txBody>
      </p:sp>
      <p:sp>
        <p:nvSpPr>
          <p:cNvPr id="274" name="Google Shape;274;p38"/>
          <p:cNvSpPr/>
          <p:nvPr/>
        </p:nvSpPr>
        <p:spPr>
          <a:xfrm>
            <a:off x="2258300" y="3352525"/>
            <a:ext cx="339000" cy="9516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8"/>
          <p:cNvSpPr/>
          <p:nvPr/>
        </p:nvSpPr>
        <p:spPr>
          <a:xfrm>
            <a:off x="5503200" y="2468050"/>
            <a:ext cx="3409500" cy="1834200"/>
          </a:xfrm>
          <a:prstGeom prst="wedgeEllipseCallout">
            <a:avLst>
              <a:gd fmla="val -134964" name="adj1"/>
              <a:gd fmla="val 22335" name="adj2"/>
            </a:avLst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1000"/>
              <a:t>There should only ever be one (N) film to type relationship (cartoon XOR documentary) at any one time. But it is not possible for a movie to be a cartoon and a documentary at the same time. Technically this is possible, but here it is ruled out by the session crossing symbol of the XOR function.</a:t>
            </a:r>
            <a:endParaRPr sz="1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2352375"/>
            <a:ext cx="5176250" cy="2618149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This it not ISA </a:t>
            </a:r>
            <a:endParaRPr/>
          </a:p>
        </p:txBody>
      </p:sp>
      <p:sp>
        <p:nvSpPr>
          <p:cNvPr id="282" name="Google Shape;282;p39"/>
          <p:cNvSpPr txBox="1"/>
          <p:nvPr>
            <p:ph idx="1" type="body"/>
          </p:nvPr>
        </p:nvSpPr>
        <p:spPr>
          <a:xfrm>
            <a:off x="460950" y="2030050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cs"/>
              <a:t>In this usable for specialization </a:t>
            </a:r>
            <a:endParaRPr/>
          </a:p>
        </p:txBody>
      </p:sp>
      <p:sp>
        <p:nvSpPr>
          <p:cNvPr id="283" name="Google Shape;283;p3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 </a:t>
            </a:r>
            <a:endParaRPr/>
          </a:p>
        </p:txBody>
      </p:sp>
      <p:sp>
        <p:nvSpPr>
          <p:cNvPr id="284" name="Google Shape;284;p39"/>
          <p:cNvSpPr/>
          <p:nvPr/>
        </p:nvSpPr>
        <p:spPr>
          <a:xfrm>
            <a:off x="5569675" y="2606075"/>
            <a:ext cx="3409500" cy="1834200"/>
          </a:xfrm>
          <a:prstGeom prst="wedgeEllipseCallout">
            <a:avLst>
              <a:gd fmla="val -134964" name="adj1"/>
              <a:gd fmla="val 22335" name="adj2"/>
            </a:avLst>
          </a:prstGeom>
          <a:solidFill>
            <a:schemeClr val="accent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 sz="1000"/>
              <a:t>At this point it is possible for the movie to be a cartoon and documentary at the same time. There is no XOR symbol. </a:t>
            </a:r>
            <a:endParaRPr sz="1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You </a:t>
            </a:r>
            <a:r>
              <a:rPr lang="cs"/>
              <a:t>should remember</a:t>
            </a:r>
            <a:endParaRPr/>
          </a:p>
        </p:txBody>
      </p:sp>
      <p:sp>
        <p:nvSpPr>
          <p:cNvPr id="290" name="Google Shape;290;p4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The notations can be different. In conceptual modelling we are mainly concerned with the description of reality, not a solution in a concrete db machine.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cs"/>
              <a:t>We use entity relationships, cardinality and partiality not foreign keys.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cs"/>
              <a:t>Once foreign keys appear in the "picture" , it is no longer a conceptual, but a graphically presented relational  schema.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cs"/>
              <a:t>SQL*Developer uses the following concepts: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cs"/>
              <a:t>logical model = conceptual schema - it is blue (which is what this lecture was about)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cs"/>
              <a:t>relational model = relational schema - it is yellow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Different levels of view on the data</a:t>
            </a:r>
            <a:endParaRPr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725" y="1735100"/>
            <a:ext cx="5563552" cy="33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8327" y="1838625"/>
            <a:ext cx="3106923" cy="182404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5921788" y="3797700"/>
            <a:ext cx="30000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???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In fact, all you need is a towel!</a:t>
            </a:r>
            <a:endParaRPr b="1" sz="15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5525" y="2342900"/>
            <a:ext cx="3829726" cy="22938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Conceptual, Logical, Physical</a:t>
            </a:r>
            <a:endParaRPr/>
          </a:p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471900" y="1919075"/>
            <a:ext cx="4686000" cy="31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cs"/>
              <a:t>Conceptual:  </a:t>
            </a:r>
            <a:endParaRPr b="1"/>
          </a:p>
          <a:p>
            <a:pPr indent="-300037" lvl="0" marL="457200" rtl="0" algn="just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cs"/>
              <a:t>Cares about modeling of reality,  Should Not be influenced by the future implementation. Usually the graphical representation (ER model, UML Class Diagram or others) is used.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cs"/>
              <a:t>Logical (Database):</a:t>
            </a:r>
            <a:endParaRPr b="1"/>
          </a:p>
          <a:p>
            <a:pPr indent="-300037" lvl="0" marL="457200" rtl="0" algn="just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cs"/>
              <a:t>Description of a portion of the database in a logical model (“views,” possibly in different models). We are using construction and queries tools (relational, object oriented, networks, hierarchical, XML...).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cs"/>
              <a:t>Physical:</a:t>
            </a:r>
            <a:endParaRPr b="1"/>
          </a:p>
          <a:p>
            <a:pPr indent="-300037" lvl="0" marL="457200" rtl="0" algn="just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cs"/>
              <a:t>Description of how data is stored physically (sequential files, indexes, clustered,...). Such users as software developers and common users are separated from it by database level.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Why databases conceptual model?</a:t>
            </a:r>
            <a:endParaRPr/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/>
              <a:t>Main advantages: </a:t>
            </a:r>
            <a:endParaRPr b="1"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cs"/>
              <a:t>Common understanding of the entities by users and developers.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cs"/>
              <a:t>Different users views integration.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cs"/>
              <a:t>The result is input for database construction.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cs"/>
              <a:t>It’s used as documentation.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cs"/>
              <a:t>Missing conceptual model consequences:</a:t>
            </a:r>
            <a:endParaRPr b="1"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cs"/>
              <a:t>very low level point of view on the data: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00000"/>
              <a:buChar char="○"/>
            </a:pPr>
            <a:r>
              <a:rPr lang="cs">
                <a:solidFill>
                  <a:schemeClr val="accent3"/>
                </a:solidFill>
              </a:rPr>
              <a:t>problematic understanding with stakeholder (customer),</a:t>
            </a:r>
            <a:endParaRPr>
              <a:solidFill>
                <a:schemeClr val="accent3"/>
              </a:solidFill>
            </a:endParaRPr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00000"/>
              <a:buChar char="○"/>
            </a:pPr>
            <a:r>
              <a:rPr lang="cs">
                <a:solidFill>
                  <a:schemeClr val="accent3"/>
                </a:solidFill>
              </a:rPr>
              <a:t>it is not possible to create (construct) bigger database.</a:t>
            </a:r>
            <a:endParaRPr>
              <a:solidFill>
                <a:schemeClr val="accent3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cs"/>
              <a:t>it is not possible effectively oriented at the bigger database.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“old” approach for IS design</a:t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s" sz="2228"/>
              <a:t>Function and data analysis are relatively split</a:t>
            </a:r>
            <a:endParaRPr b="1" sz="222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cs"/>
              <a:t>Function schema </a:t>
            </a:r>
            <a:r>
              <a:rPr lang="cs"/>
              <a:t>– the result of functional analysis and design.</a:t>
            </a:r>
            <a:endParaRPr/>
          </a:p>
          <a:p>
            <a:pPr indent="-32050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cs" sz="1564"/>
              <a:t>Who will use the database?– The system users categorization.</a:t>
            </a:r>
            <a:endParaRPr sz="1564"/>
          </a:p>
          <a:p>
            <a:pPr indent="-32050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cs" sz="1564"/>
              <a:t>Organization operating procedures, how should be supported via computer IS.</a:t>
            </a:r>
            <a:endParaRPr sz="1564"/>
          </a:p>
          <a:p>
            <a:pPr indent="-32050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cs" sz="1564"/>
              <a:t>Events description, which start operation procedure at organization and should be supported via computer IS.</a:t>
            </a:r>
            <a:endParaRPr sz="1564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cs"/>
              <a:t>Database schema</a:t>
            </a:r>
            <a:r>
              <a:rPr lang="cs"/>
              <a:t> – result of data analysis and design.</a:t>
            </a:r>
            <a:endParaRPr/>
          </a:p>
          <a:p>
            <a:pPr indent="-3216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cs" sz="1583">
                <a:solidFill>
                  <a:schemeClr val="accent3"/>
                </a:solidFill>
              </a:rPr>
              <a:t>Problems:</a:t>
            </a:r>
            <a:r>
              <a:rPr lang="cs" sz="1583"/>
              <a:t> ensure functional and data analysis consistency.</a:t>
            </a:r>
            <a:endParaRPr sz="1583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The object oriented IS design</a:t>
            </a:r>
            <a:endParaRPr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cs"/>
              <a:t>Functional and databases analysis are not strictly split, which ensures functional and data analysis consistency.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cs"/>
              <a:t>The object oriented approach allows data encapsulation, aggregation, composition, inheritance.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cs"/>
              <a:t>UML notation is object oriented.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cs"/>
              <a:t>UML (class diagram) has a lot of functionalities (close to the real world ). At the opposite side, the transformation into relational layer is not so easy as from binary ER model. </a:t>
            </a:r>
            <a:r>
              <a:rPr lang="cs">
                <a:solidFill>
                  <a:schemeClr val="accent3"/>
                </a:solidFill>
              </a:rPr>
              <a:t>During this subject we will use binary ER notation.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Conceptual model fragments</a:t>
            </a:r>
            <a:endParaRPr/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Entities and relations (associations) between them: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cs"/>
              <a:t>entity (classes), instances (objects) attribute</a:t>
            </a:r>
            <a:r>
              <a:rPr lang="cs"/>
              <a:t>: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cs"/>
              <a:t>data domain, mandatory (not NULL), identifier /unique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cs"/>
              <a:t>relations (associations):</a:t>
            </a:r>
            <a:r>
              <a:rPr lang="cs"/>
              <a:t> 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cs"/>
              <a:t>associations cardinality,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cs"/>
              <a:t>partiality,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cs"/>
              <a:t>identifying relation (weak entity, strong entity),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cs"/>
              <a:t>ISA – hierarchy (subtypes).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Data model design</a:t>
            </a:r>
            <a:endParaRPr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402925" y="1919075"/>
            <a:ext cx="8315700" cy="26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s">
                <a:solidFill>
                  <a:schemeClr val="dk1"/>
                </a:solidFill>
              </a:rPr>
              <a:t>Entities (entities subtypes)</a:t>
            </a:r>
            <a:r>
              <a:rPr lang="cs"/>
              <a:t> identification as classes of objects of identical data type.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cs"/>
              <a:t>Entity example:</a:t>
            </a:r>
            <a:r>
              <a:rPr lang="cs"/>
              <a:t>  Movie, Customer, Employee, Copy… etc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cs"/>
              <a:t>Identification of </a:t>
            </a:r>
            <a:r>
              <a:rPr lang="cs">
                <a:solidFill>
                  <a:schemeClr val="dk1"/>
                </a:solidFill>
              </a:rPr>
              <a:t>relations</a:t>
            </a:r>
            <a:r>
              <a:rPr lang="cs"/>
              <a:t> between for entities: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cs"/>
              <a:t>	</a:t>
            </a:r>
            <a:r>
              <a:rPr b="1" lang="cs"/>
              <a:t>Relation example: </a:t>
            </a:r>
            <a:r>
              <a:rPr lang="cs"/>
              <a:t>Customer (entity) - </a:t>
            </a:r>
            <a:r>
              <a:rPr lang="cs">
                <a:solidFill>
                  <a:schemeClr val="dk1"/>
                </a:solidFill>
              </a:rPr>
              <a:t>Has rent (relation)</a:t>
            </a:r>
            <a:r>
              <a:rPr lang="cs"/>
              <a:t> - Movie (entity)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cs"/>
              <a:t>It is an identification of attributes which describe entities and relations.</a:t>
            </a:r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 rotWithShape="1">
          <a:blip r:embed="rId3">
            <a:alphaModFix/>
          </a:blip>
          <a:srcRect b="21156" l="2154" r="6927" t="16619"/>
          <a:stretch/>
        </p:blipFill>
        <p:spPr>
          <a:xfrm>
            <a:off x="6940100" y="2386175"/>
            <a:ext cx="1872175" cy="10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2625" y="4443050"/>
            <a:ext cx="4640651" cy="5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